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81" r:id="rId5"/>
    <p:sldId id="284" r:id="rId6"/>
    <p:sldId id="261" r:id="rId7"/>
    <p:sldId id="293" r:id="rId8"/>
    <p:sldId id="294" r:id="rId9"/>
    <p:sldId id="295" r:id="rId10"/>
    <p:sldId id="277" r:id="rId11"/>
    <p:sldId id="279" r:id="rId12"/>
    <p:sldId id="268" r:id="rId13"/>
    <p:sldId id="265" r:id="rId14"/>
    <p:sldId id="266" r:id="rId15"/>
    <p:sldId id="296" r:id="rId16"/>
    <p:sldId id="292" r:id="rId17"/>
    <p:sldId id="297" r:id="rId18"/>
    <p:sldId id="299" r:id="rId19"/>
    <p:sldId id="298" r:id="rId20"/>
    <p:sldId id="28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879" autoAdjust="0"/>
  </p:normalViewPr>
  <p:slideViewPr>
    <p:cSldViewPr snapToGrid="0">
      <p:cViewPr>
        <p:scale>
          <a:sx n="100" d="100"/>
          <a:sy n="100" d="100"/>
        </p:scale>
        <p:origin x="876" y="510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9BBB3-3207-7579-624B-0D8531E38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8E6A2D-FEFC-B757-3869-4C304BBCEF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3144C8-91FE-A305-F839-4EF53747FA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ACDA6B-141C-60C5-F340-D14B20C3DD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449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EC2C7-1F84-32D2-996F-0D03E20E9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F97280-CC6D-DAEC-0B6E-1E421742B7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D99C91-63C4-D488-2DE1-DB84E4CF1E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88A62-4E4E-02D4-8282-6546743A72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046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97974C-4DBC-3979-45E4-081BA18CC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80D2EF-630D-8D37-9F24-0963CEDE0F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B8108B-A12E-D1AB-B111-F1405078CF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50925-BA96-930F-CA86-1D5FC45E56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5247812-3409-784D-BAE7-ABE53735D5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39775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F839E-29E6-DD61-4547-E022221DD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980611-2B33-B711-6568-090BD14F9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C40383-6B1F-D45B-8150-F3202B5889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ACC0F-53BB-EB11-679F-B050F709CA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98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1AC94E-4BCB-84A0-D41E-E71937818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6625D4-A34F-FC3E-DC9E-8B6B782DB1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928BE7-CDF8-C082-4EC6-490A2652E4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11276-203B-8583-3A1D-B29B7A52FE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491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7A647D-6E13-B79D-0262-2E88D3E58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26678F-A735-FDC0-2D18-29D0902CFB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49EB25-A60F-27C7-34A1-4F14E1419A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AFDF1-D0F0-F179-EF9A-731D8123B7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258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063E2-51AB-B778-21A2-9CEFBC427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299198-8D70-6A84-C393-A9DCB89EF9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6663CE-1CF4-1301-9673-5A53E89522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93A531-054F-3065-E48A-81237DD207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3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b="1" dirty="0"/>
              <a:t>UX Design activities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7E14DC-B25D-B4BB-B542-45DB31A3E246}"/>
              </a:ext>
            </a:extLst>
          </p:cNvPr>
          <p:cNvSpPr txBox="1"/>
          <p:nvPr/>
        </p:nvSpPr>
        <p:spPr>
          <a:xfrm>
            <a:off x="9111343" y="6466114"/>
            <a:ext cx="3080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Chris Crandell – D479: Task 1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b="1" dirty="0"/>
              <a:t>Guerrilla usability testing summary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57801" cy="4137189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Actionable &amp; Relevant</a:t>
            </a:r>
          </a:p>
          <a:p>
            <a:r>
              <a:rPr lang="en-US" i="1" dirty="0"/>
              <a:t>“I expected the Plan Your Trip button to include booking links, not just general info.”</a:t>
            </a:r>
            <a:br>
              <a:rPr lang="en-US" i="1" dirty="0"/>
            </a:br>
            <a:r>
              <a:rPr lang="en-US" dirty="0"/>
              <a:t>- </a:t>
            </a:r>
            <a:r>
              <a:rPr lang="en-US" b="1" dirty="0"/>
              <a:t>Relevant</a:t>
            </a:r>
            <a:r>
              <a:rPr lang="en-US" dirty="0"/>
              <a:t>: Clarifies CTA expectations.</a:t>
            </a:r>
            <a:endParaRPr lang="en-US" i="1" dirty="0"/>
          </a:p>
          <a:p>
            <a:r>
              <a:rPr lang="en-US" i="1" dirty="0"/>
              <a:t>“Attraction categories should show pictures so I know what each on looks like.”</a:t>
            </a:r>
            <a:br>
              <a:rPr lang="en-US" i="1" dirty="0"/>
            </a:br>
            <a:r>
              <a:rPr lang="en-US" dirty="0"/>
              <a:t>- </a:t>
            </a:r>
            <a:r>
              <a:rPr lang="en-US" b="1" dirty="0"/>
              <a:t>Actionable</a:t>
            </a:r>
            <a:r>
              <a:rPr lang="en-US" dirty="0"/>
              <a:t>: Needed for clarity and engagement.</a:t>
            </a:r>
            <a:endParaRPr lang="en-US" i="1" dirty="0"/>
          </a:p>
          <a:p>
            <a:r>
              <a:rPr lang="en-US" i="1" dirty="0"/>
              <a:t>“The navigation menu feels long; maybe combine some pages.”</a:t>
            </a:r>
            <a:br>
              <a:rPr lang="en-US" i="1" dirty="0"/>
            </a:br>
            <a:r>
              <a:rPr lang="en-US" dirty="0"/>
              <a:t>- </a:t>
            </a:r>
            <a:r>
              <a:rPr lang="en-US" b="1" dirty="0"/>
              <a:t>Actionable</a:t>
            </a:r>
            <a:r>
              <a:rPr lang="en-US" dirty="0"/>
              <a:t>: Helps reduce cognitive load.</a:t>
            </a:r>
            <a:endParaRPr lang="en-US" i="1" dirty="0"/>
          </a:p>
          <a:p>
            <a:r>
              <a:rPr lang="en-US" i="1" dirty="0"/>
              <a:t>“Lodging options should show price ranges.”</a:t>
            </a:r>
            <a:br>
              <a:rPr lang="en-US" i="1" dirty="0"/>
            </a:br>
            <a:r>
              <a:rPr lang="en-US" dirty="0"/>
              <a:t>- </a:t>
            </a:r>
            <a:r>
              <a:rPr lang="en-US" b="1" dirty="0"/>
              <a:t>Actionable</a:t>
            </a:r>
            <a:r>
              <a:rPr lang="en-US" dirty="0"/>
              <a:t>: Helps planning.</a:t>
            </a:r>
            <a:endParaRPr lang="en-US" i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51">
            <a:extLst>
              <a:ext uri="{FF2B5EF4-FFF2-40B4-BE49-F238E27FC236}">
                <a16:creationId xmlns:a16="http://schemas.microsoft.com/office/drawing/2014/main" id="{7BD3318C-7233-0313-49D9-AD0D31616074}"/>
              </a:ext>
            </a:extLst>
          </p:cNvPr>
          <p:cNvSpPr txBox="1">
            <a:spLocks/>
          </p:cNvSpPr>
          <p:nvPr/>
        </p:nvSpPr>
        <p:spPr>
          <a:xfrm>
            <a:off x="6096000" y="2024780"/>
            <a:ext cx="5257801" cy="4137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b="1" dirty="0"/>
              <a:t>Actionable &amp; Relevant</a:t>
            </a:r>
          </a:p>
          <a:p>
            <a:r>
              <a:rPr lang="en-US" i="1" dirty="0"/>
              <a:t>“Make the background dark mode.”</a:t>
            </a:r>
            <a:br>
              <a:rPr lang="en-US" i="1" dirty="0"/>
            </a:br>
            <a:r>
              <a:rPr lang="en-US" dirty="0"/>
              <a:t>- </a:t>
            </a:r>
            <a:r>
              <a:rPr lang="en-US" b="1" dirty="0"/>
              <a:t>Not relevant</a:t>
            </a:r>
            <a:r>
              <a:rPr lang="en-US" dirty="0"/>
              <a:t>: Styling preference, not part of usability requirement.</a:t>
            </a:r>
            <a:endParaRPr lang="en-US" i="1" dirty="0"/>
          </a:p>
          <a:p>
            <a:r>
              <a:rPr lang="en-US" i="1" dirty="0"/>
              <a:t>“Add music to the homepage.”</a:t>
            </a:r>
            <a:br>
              <a:rPr lang="en-US" i="1" dirty="0"/>
            </a:br>
            <a:r>
              <a:rPr lang="en-US" dirty="0"/>
              <a:t>- </a:t>
            </a:r>
            <a:r>
              <a:rPr lang="en-US" b="1" dirty="0"/>
              <a:t>Not actionable</a:t>
            </a:r>
            <a:r>
              <a:rPr lang="en-US" dirty="0"/>
              <a:t>: Would harm usability and accessibility.</a:t>
            </a:r>
            <a:endParaRPr lang="en-US" i="1" dirty="0"/>
          </a:p>
          <a:p>
            <a:r>
              <a:rPr lang="en-US" i="1" dirty="0"/>
              <a:t>“You should make it look like a video game map.”</a:t>
            </a:r>
            <a:br>
              <a:rPr lang="en-US" i="1" dirty="0"/>
            </a:br>
            <a:r>
              <a:rPr lang="en-US" dirty="0"/>
              <a:t>- </a:t>
            </a:r>
            <a:r>
              <a:rPr lang="en-US" b="1" dirty="0"/>
              <a:t>Not relevant </a:t>
            </a:r>
            <a:r>
              <a:rPr lang="en-US" dirty="0"/>
              <a:t>or aligned with project goals.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b="1" dirty="0"/>
              <a:t>Implemented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10515600" cy="41130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b="1" dirty="0"/>
              <a:t>Enhancing CTA Functionality:</a:t>
            </a:r>
            <a:br>
              <a:rPr lang="en-US" b="1" dirty="0"/>
            </a:br>
            <a:r>
              <a:rPr lang="en-US" dirty="0"/>
              <a:t>The </a:t>
            </a:r>
            <a:r>
              <a:rPr lang="en-US" i="1" dirty="0"/>
              <a:t>Plan Your Trip </a:t>
            </a:r>
            <a:r>
              <a:rPr lang="en-US" dirty="0"/>
              <a:t>button will link to booking resources (lodging, tours), improving alignment with user expectations.</a:t>
            </a:r>
            <a:endParaRPr lang="en-US" b="1" dirty="0"/>
          </a:p>
          <a:p>
            <a:pPr lvl="1"/>
            <a:r>
              <a:rPr lang="en-US" b="1" dirty="0"/>
              <a:t>Adding Images to Attraction Categories:</a:t>
            </a:r>
            <a:br>
              <a:rPr lang="en-US" b="1" dirty="0"/>
            </a:br>
            <a:r>
              <a:rPr lang="en-US" dirty="0"/>
              <a:t>Visual cues will help first-time visitors understand the island’s activities, increasing engagement and clarity.</a:t>
            </a:r>
            <a:endParaRPr lang="en-US" b="1" dirty="0"/>
          </a:p>
          <a:p>
            <a:pPr lvl="1"/>
            <a:r>
              <a:rPr lang="en-US" b="1" dirty="0"/>
              <a:t>Streamlining Navigation:</a:t>
            </a:r>
            <a:br>
              <a:rPr lang="en-US" b="1" dirty="0"/>
            </a:br>
            <a:r>
              <a:rPr lang="en-US" dirty="0"/>
              <a:t>Reduce menu items by combining pages:</a:t>
            </a:r>
            <a:br>
              <a:rPr lang="en-US" dirty="0"/>
            </a:br>
            <a:r>
              <a:rPr lang="en-US" dirty="0"/>
              <a:t>- </a:t>
            </a:r>
            <a:r>
              <a:rPr lang="en-US" i="1" dirty="0"/>
              <a:t>Explore</a:t>
            </a:r>
            <a:r>
              <a:rPr lang="en-US" dirty="0"/>
              <a:t> = Attractions + Sightseeing</a:t>
            </a:r>
            <a:br>
              <a:rPr lang="en-US" dirty="0"/>
            </a:br>
            <a:r>
              <a:rPr lang="en-US" dirty="0"/>
              <a:t>- </a:t>
            </a:r>
            <a:r>
              <a:rPr lang="en-US" i="1" dirty="0"/>
              <a:t>Plan Your Trip </a:t>
            </a:r>
            <a:r>
              <a:rPr lang="en-US" dirty="0"/>
              <a:t>= Logistics + Lodging + Safety Info</a:t>
            </a:r>
            <a:endParaRPr lang="en-US" b="1" dirty="0"/>
          </a:p>
          <a:p>
            <a:pPr lvl="1"/>
            <a:r>
              <a:rPr lang="en-US" b="1" dirty="0"/>
              <a:t>Showing Lodging Price Ranges:</a:t>
            </a:r>
            <a:br>
              <a:rPr lang="en-US" b="1" dirty="0"/>
            </a:br>
            <a:r>
              <a:rPr lang="en-US" dirty="0"/>
              <a:t>Adds transparency and supports comparison, improving user decision-making.</a:t>
            </a:r>
            <a:endParaRPr lang="en-US" b="1" dirty="0"/>
          </a:p>
          <a:p>
            <a:pPr lvl="1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02B954-32D0-CF8C-2E88-491F843F5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C7AD0-6173-3F4A-2388-DDBC178CB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b="1" dirty="0"/>
              <a:t>Non-implemented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E041D-503C-00A2-8315-CBB5CBD6BE1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10515600" cy="41130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b="1" dirty="0"/>
              <a:t>Dark Mode Preference:</a:t>
            </a:r>
            <a:br>
              <a:rPr lang="en-US" b="1" dirty="0"/>
            </a:br>
            <a:r>
              <a:rPr lang="en-US" dirty="0"/>
              <a:t>Not part of project or scope</a:t>
            </a:r>
            <a:endParaRPr lang="en-US" b="1" dirty="0"/>
          </a:p>
          <a:p>
            <a:pPr lvl="1"/>
            <a:r>
              <a:rPr lang="en-US" b="1" dirty="0"/>
              <a:t>Music or Entertainment:</a:t>
            </a:r>
            <a:br>
              <a:rPr lang="en-US" b="1" dirty="0"/>
            </a:br>
            <a:r>
              <a:rPr lang="en-US" dirty="0"/>
              <a:t>Harm accessibility and usability.</a:t>
            </a:r>
            <a:endParaRPr lang="en-US" b="1" dirty="0"/>
          </a:p>
          <a:p>
            <a:pPr lvl="1"/>
            <a:r>
              <a:rPr lang="en-US" b="1" dirty="0"/>
              <a:t>Game-style Map:</a:t>
            </a:r>
            <a:br>
              <a:rPr lang="en-US" b="1" dirty="0"/>
            </a:br>
            <a:r>
              <a:rPr lang="en-US" dirty="0"/>
              <a:t>Does not match government tourism brand requirements.</a:t>
            </a:r>
            <a:endParaRPr lang="en-US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253D78-56CD-4A86-E2FA-989382213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378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b="1" dirty="0"/>
              <a:t>Interactive prototype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14C2A02-F09A-0FE8-5A12-AAE2AF12E9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8828330"/>
              </p:ext>
            </p:extLst>
          </p:nvPr>
        </p:nvGraphicFramePr>
        <p:xfrm>
          <a:off x="4644914" y="2622550"/>
          <a:ext cx="2902171" cy="11114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343139" imgH="514350" progId="Package">
                  <p:embed/>
                </p:oleObj>
              </mc:Choice>
              <mc:Fallback>
                <p:oleObj name="Packager Shell Object" showAsIcon="1" r:id="rId3" imgW="1343139" imgH="5143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44914" y="2622550"/>
                        <a:ext cx="2902171" cy="11114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2ED22-4CF5-1164-B9D2-152EED8AE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274F-99FE-B7CE-242D-195E1C5DE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b="1" dirty="0"/>
              <a:t>Objective usability tasks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736E426D-8DB8-3CE6-99A4-E9D699284BB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10515600" cy="4137189"/>
          </a:xfrm>
        </p:spPr>
        <p:txBody>
          <a:bodyPr/>
          <a:lstStyle/>
          <a:p>
            <a:r>
              <a:rPr lang="en-US" dirty="0"/>
              <a:t>Locate and view three different attraction categories (e.g., rainforest, beaches, volcano).</a:t>
            </a:r>
            <a:r>
              <a:rPr lang="en-US" i="1" dirty="0"/>
              <a:t> </a:t>
            </a:r>
          </a:p>
          <a:p>
            <a:r>
              <a:rPr lang="en-US" dirty="0"/>
              <a:t>Find lodging options and identify the price range for a hotel.</a:t>
            </a:r>
          </a:p>
          <a:p>
            <a:r>
              <a:rPr lang="en-US" dirty="0"/>
              <a:t>Use the navigation menu to find transportation information (buses, rental cars, airport details).</a:t>
            </a:r>
          </a:p>
          <a:p>
            <a:r>
              <a:rPr lang="en-US" dirty="0"/>
              <a:t>Use the Plan Your Trip button to access booking-related information.</a:t>
            </a:r>
          </a:p>
          <a:p>
            <a:r>
              <a:rPr lang="en-US" dirty="0"/>
              <a:t>Identify at least two dining options and view their details.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266054-65C3-3312-69F7-FDAE5E5F9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597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55779E-1834-D024-AECC-67D3DAF67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9791D-7812-44DE-61DB-0623964A7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b="1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5B257-8D74-D3CC-F372-1F23ED0BC73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10515600" cy="41130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dirty="0"/>
              <a:t>WGU. (n.d.-a). </a:t>
            </a:r>
            <a:r>
              <a:rPr lang="en-US" i="1" dirty="0"/>
              <a:t>About the island</a:t>
            </a:r>
            <a:r>
              <a:rPr lang="en-US" dirty="0"/>
              <a:t> [Unpublished internal document]. Western Governors University.</a:t>
            </a:r>
          </a:p>
          <a:p>
            <a:pPr lvl="1"/>
            <a:r>
              <a:rPr lang="en-US" dirty="0"/>
              <a:t>WGU. (n.d.-b). </a:t>
            </a:r>
            <a:r>
              <a:rPr lang="en-US" i="1" dirty="0"/>
              <a:t>Survey results</a:t>
            </a:r>
            <a:r>
              <a:rPr lang="en-US" dirty="0"/>
              <a:t> [Unpublished internal document]. Western Governors University.</a:t>
            </a:r>
            <a:endParaRPr lang="en-US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830681-9C05-EEE3-38E5-32E6A619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3081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69E1F-8106-1AA2-98EF-6501977C3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82B48-2C09-8E5D-6F5A-0DDA34401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457" y="440871"/>
            <a:ext cx="4837176" cy="800100"/>
          </a:xfrm>
          <a:noFill/>
        </p:spPr>
        <p:txBody>
          <a:bodyPr anchor="b">
            <a:noAutofit/>
          </a:bodyPr>
          <a:lstStyle/>
          <a:p>
            <a:r>
              <a:rPr lang="en-US" b="1" dirty="0"/>
              <a:t>Summary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F6D38E0D-2804-4B2E-38E3-F1812A57F2E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C8763-98A2-7991-EDD3-67DCDCD6F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3457" y="1560358"/>
            <a:ext cx="5323114" cy="461184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Timeline</a:t>
            </a:r>
          </a:p>
          <a:p>
            <a:r>
              <a:rPr lang="en-US" dirty="0"/>
              <a:t>Persona</a:t>
            </a:r>
          </a:p>
          <a:p>
            <a:r>
              <a:rPr lang="en-US" dirty="0"/>
              <a:t>wireframe</a:t>
            </a:r>
          </a:p>
          <a:p>
            <a:r>
              <a:rPr lang="en-US" dirty="0"/>
              <a:t>Guerrilla usability testing results</a:t>
            </a:r>
          </a:p>
          <a:p>
            <a:r>
              <a:rPr lang="en-US" dirty="0"/>
              <a:t>Feedback incorporation</a:t>
            </a:r>
          </a:p>
          <a:p>
            <a:r>
              <a:rPr lang="en-US" dirty="0"/>
              <a:t>Interactive Prototype</a:t>
            </a:r>
          </a:p>
          <a:p>
            <a:r>
              <a:rPr lang="en-US" dirty="0"/>
              <a:t>Objective usability tasks</a:t>
            </a:r>
          </a:p>
          <a:p>
            <a:r>
              <a:rPr lang="en-US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14527671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b="1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4359729"/>
            <a:ext cx="9467850" cy="1906804"/>
          </a:xfrm>
        </p:spPr>
        <p:txBody>
          <a:bodyPr/>
          <a:lstStyle/>
          <a:p>
            <a:r>
              <a:rPr lang="en-US" dirty="0"/>
              <a:t>Chris Crandell</a:t>
            </a:r>
          </a:p>
          <a:p>
            <a:r>
              <a:rPr lang="en-US" dirty="0"/>
              <a:t>Cell: 123-456-7890</a:t>
            </a:r>
          </a:p>
          <a:p>
            <a:r>
              <a:rPr lang="en-US" dirty="0"/>
              <a:t>Email: ccrandel@wgu.edu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457" y="440871"/>
            <a:ext cx="4837176" cy="800100"/>
          </a:xfrm>
          <a:noFill/>
        </p:spPr>
        <p:txBody>
          <a:bodyPr anchor="b">
            <a:noAutofit/>
          </a:bodyPr>
          <a:lstStyle/>
          <a:p>
            <a:r>
              <a:rPr lang="en-US" b="1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3457" y="1560358"/>
            <a:ext cx="5323114" cy="461184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Timeline</a:t>
            </a:r>
          </a:p>
          <a:p>
            <a:r>
              <a:rPr lang="en-US" dirty="0"/>
              <a:t>Persona</a:t>
            </a:r>
          </a:p>
          <a:p>
            <a:r>
              <a:rPr lang="en-US" dirty="0"/>
              <a:t>wireframe</a:t>
            </a:r>
          </a:p>
          <a:p>
            <a:r>
              <a:rPr lang="en-US" dirty="0"/>
              <a:t>Guerrilla usability testing results</a:t>
            </a:r>
          </a:p>
          <a:p>
            <a:r>
              <a:rPr lang="en-US" dirty="0"/>
              <a:t>Feedback incorporation</a:t>
            </a:r>
          </a:p>
          <a:p>
            <a:r>
              <a:rPr lang="en-US" dirty="0"/>
              <a:t>Interactive Prototype</a:t>
            </a:r>
          </a:p>
          <a:p>
            <a:r>
              <a:rPr lang="en-US" dirty="0"/>
              <a:t>Objective usability tasks</a:t>
            </a:r>
          </a:p>
          <a:p>
            <a:r>
              <a:rPr lang="en-US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pPr algn="ctr"/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1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2596243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Review “About the Island” brief and survey results</a:t>
            </a:r>
          </a:p>
          <a:p>
            <a:r>
              <a:rPr lang="en-US" dirty="0"/>
              <a:t>Identify business goals and project success criteria</a:t>
            </a:r>
          </a:p>
          <a:p>
            <a:r>
              <a:rPr lang="en-US" dirty="0"/>
              <a:t>Create initial persona</a:t>
            </a:r>
          </a:p>
          <a:p>
            <a:r>
              <a:rPr lang="en-US" dirty="0"/>
              <a:t>Draft initial information architecture</a:t>
            </a:r>
          </a:p>
          <a:p>
            <a:r>
              <a:rPr lang="en-US" dirty="0"/>
              <a:t>Create low-fidelity wireframe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D830C-CC3E-CC35-A517-4BDAFC9B2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D5B11-51A9-31B8-411B-9CF92991E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pPr algn="ctr"/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2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02BCC917-BD30-F357-3D6C-318DDD496D6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6967A-F078-AC70-4BD8-59EBDBDB77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2596243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Conduct guerrilla usability tests with 3+ users</a:t>
            </a:r>
          </a:p>
          <a:p>
            <a:r>
              <a:rPr lang="en-US" dirty="0"/>
              <a:t>Document qualitative feedback</a:t>
            </a:r>
          </a:p>
          <a:p>
            <a:r>
              <a:rPr lang="en-US" dirty="0"/>
              <a:t>Identify actionable vs non-actionable feedback</a:t>
            </a:r>
          </a:p>
          <a:p>
            <a:r>
              <a:rPr lang="en-US" dirty="0"/>
              <a:t>Update wireframe based on feedback</a:t>
            </a:r>
          </a:p>
        </p:txBody>
      </p:sp>
    </p:spTree>
    <p:extLst>
      <p:ext uri="{BB962C8B-B14F-4D97-AF65-F5344CB8AC3E}">
        <p14:creationId xmlns:p14="http://schemas.microsoft.com/office/powerpoint/2010/main" val="1879267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5AFDB-9B18-E413-CC3A-5368485A4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2B075-11C5-408B-05AD-2AACD7C70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pPr algn="ctr"/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3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D665E285-5C38-34B5-D6DE-CAEF94183C2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502C9-7285-3257-C172-D92ADEFCC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2596243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Build interactive mid-fidelity prototype based on refined wireframe</a:t>
            </a:r>
          </a:p>
          <a:p>
            <a:r>
              <a:rPr lang="en-US" dirty="0"/>
              <a:t>Ensure mobile responsiveness and clear navigation</a:t>
            </a:r>
          </a:p>
          <a:p>
            <a:r>
              <a:rPr lang="en-US" dirty="0"/>
              <a:t>Add booking links, organized attraction pages, and lodging information</a:t>
            </a:r>
          </a:p>
        </p:txBody>
      </p:sp>
    </p:spTree>
    <p:extLst>
      <p:ext uri="{BB962C8B-B14F-4D97-AF65-F5344CB8AC3E}">
        <p14:creationId xmlns:p14="http://schemas.microsoft.com/office/powerpoint/2010/main" val="1361563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2F1C9-18AA-B4E2-C09D-6FF18C89D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24AB6-8952-FC6A-D638-80F8C4EE1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pPr algn="ctr"/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4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80DE7B88-AF75-8AD0-479F-2E3923AAFBD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2629E-5391-A19F-2DE1-5C5735A81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2596243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Conduct internal review for flow and usability</a:t>
            </a:r>
          </a:p>
          <a:p>
            <a:r>
              <a:rPr lang="en-US" dirty="0"/>
              <a:t>Implement final refinements</a:t>
            </a:r>
          </a:p>
          <a:p>
            <a:r>
              <a:rPr lang="en-US" dirty="0"/>
              <a:t>Publish prototype and generate URL</a:t>
            </a:r>
          </a:p>
          <a:p>
            <a:r>
              <a:rPr lang="en-US" dirty="0"/>
              <a:t>Prepare usability tasks for Task 2</a:t>
            </a:r>
          </a:p>
          <a:p>
            <a:r>
              <a:rPr lang="en-US" dirty="0"/>
              <a:t>Assemble final deliverables for project submission</a:t>
            </a:r>
          </a:p>
        </p:txBody>
      </p:sp>
    </p:spTree>
    <p:extLst>
      <p:ext uri="{BB962C8B-B14F-4D97-AF65-F5344CB8AC3E}">
        <p14:creationId xmlns:p14="http://schemas.microsoft.com/office/powerpoint/2010/main" val="4163502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US" b="1" dirty="0"/>
              <a:t>Jane doe’s persona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Age: </a:t>
            </a:r>
            <a:r>
              <a:rPr lang="en-US" dirty="0"/>
              <a:t>35-40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Origin: </a:t>
            </a:r>
            <a:r>
              <a:rPr lang="en-US" dirty="0"/>
              <a:t>USA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Occupation: </a:t>
            </a:r>
            <a:r>
              <a:rPr lang="en-US" dirty="0"/>
              <a:t>Mid-level professional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Income: </a:t>
            </a:r>
            <a:r>
              <a:rPr lang="en-US" dirty="0"/>
              <a:t>~$60-100k annual income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Travel Party: </a:t>
            </a:r>
            <a:r>
              <a:rPr lang="en-US" dirty="0"/>
              <a:t>2-4 people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Trip Purpose: </a:t>
            </a:r>
            <a:r>
              <a:rPr lang="en-US" dirty="0"/>
              <a:t>Vacation &amp; nature exploration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Visit Status: </a:t>
            </a:r>
            <a:r>
              <a:rPr lang="en-US" dirty="0"/>
              <a:t>First-time visitor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Transportation: </a:t>
            </a:r>
            <a:r>
              <a:rPr lang="en-US" dirty="0"/>
              <a:t>Arrives by air, uses rental or hotel shuttle</a:t>
            </a:r>
            <a:endParaRPr lang="en-US" b="1" dirty="0"/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b="1" dirty="0"/>
              <a:t>Jane doe persona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3899" y="1756991"/>
            <a:ext cx="5212079" cy="4546972"/>
          </a:xfrm>
          <a:noFill/>
        </p:spPr>
        <p:txBody>
          <a:bodyPr>
            <a:normAutofit/>
          </a:bodyPr>
          <a:lstStyle/>
          <a:p>
            <a:r>
              <a:rPr lang="en-US" b="1" dirty="0"/>
              <a:t>Interests:</a:t>
            </a:r>
          </a:p>
          <a:p>
            <a:pPr marL="285750" indent="-285750">
              <a:buFontTx/>
              <a:buChar char="-"/>
            </a:pPr>
            <a:r>
              <a:rPr lang="en-US" dirty="0"/>
              <a:t>Beaches and relaxation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Rainforest hikes</a:t>
            </a:r>
          </a:p>
          <a:p>
            <a:pPr marL="285750" indent="-285750">
              <a:buFontTx/>
              <a:buChar char="-"/>
            </a:pPr>
            <a:r>
              <a:rPr lang="en-US" dirty="0"/>
              <a:t>Volcano visits</a:t>
            </a:r>
          </a:p>
          <a:p>
            <a:pPr marL="285750" indent="-285750">
              <a:buFontTx/>
              <a:buChar char="-"/>
            </a:pPr>
            <a:r>
              <a:rPr lang="en-US" dirty="0"/>
              <a:t>Local restaurants</a:t>
            </a:r>
          </a:p>
          <a:p>
            <a:pPr marL="285750" indent="-285750">
              <a:buFontTx/>
              <a:buChar char="-"/>
            </a:pPr>
            <a:r>
              <a:rPr lang="en-US" dirty="0"/>
              <a:t>Snorkeling and boat tours</a:t>
            </a:r>
          </a:p>
          <a:p>
            <a:r>
              <a:rPr lang="en-US" b="1" dirty="0"/>
              <a:t>Goals:</a:t>
            </a:r>
          </a:p>
          <a:p>
            <a:pPr marL="285750" indent="-285750">
              <a:buFontTx/>
              <a:buChar char="-"/>
            </a:pPr>
            <a:r>
              <a:rPr lang="en-US" dirty="0"/>
              <a:t>Find trustworthy lodging options</a:t>
            </a:r>
          </a:p>
          <a:p>
            <a:pPr marL="285750" indent="-285750">
              <a:buFontTx/>
              <a:buChar char="-"/>
            </a:pPr>
            <a:r>
              <a:rPr lang="en-US" dirty="0"/>
              <a:t>Quickly understand available attractions</a:t>
            </a:r>
          </a:p>
          <a:p>
            <a:pPr marL="285750" indent="-285750">
              <a:buFontTx/>
              <a:buChar char="-"/>
            </a:pPr>
            <a:r>
              <a:rPr lang="en-US" dirty="0"/>
              <a:t>View clear images of activities</a:t>
            </a:r>
          </a:p>
          <a:p>
            <a:pPr marL="285750" indent="-285750">
              <a:buFontTx/>
              <a:buChar char="-"/>
            </a:pPr>
            <a:r>
              <a:rPr lang="en-US" dirty="0"/>
              <a:t>Easily access transportation and safety information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Book tours or lodging directly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4" y="1756991"/>
            <a:ext cx="4894006" cy="4546972"/>
          </a:xfrm>
          <a:noFill/>
        </p:spPr>
        <p:txBody>
          <a:bodyPr>
            <a:normAutofit/>
          </a:bodyPr>
          <a:lstStyle/>
          <a:p>
            <a:r>
              <a:rPr lang="en-US" b="1" dirty="0"/>
              <a:t>Pain Points:</a:t>
            </a:r>
          </a:p>
          <a:p>
            <a:pPr marL="285750" indent="-285750">
              <a:buFontTx/>
              <a:buChar char="-"/>
            </a:pPr>
            <a:r>
              <a:rPr lang="en-US" dirty="0"/>
              <a:t>Current website cluttered and confusing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No mobile support</a:t>
            </a:r>
          </a:p>
          <a:p>
            <a:pPr marL="285750" indent="-285750">
              <a:buFontTx/>
              <a:buChar char="-"/>
            </a:pPr>
            <a:r>
              <a:rPr lang="en-US" dirty="0"/>
              <a:t>Hard to find booking information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Lack of clear navigation and activity categories</a:t>
            </a:r>
          </a:p>
          <a:p>
            <a:r>
              <a:rPr lang="en-US" b="1" dirty="0"/>
              <a:t>Technology Use: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Uses smartphone as primary device while traveling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Comfortable with modern websites but wants simplicity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>
            <a:noAutofit/>
          </a:bodyPr>
          <a:lstStyle/>
          <a:p>
            <a:r>
              <a:rPr lang="en-US" b="1" dirty="0"/>
              <a:t>Wireframe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F678E4-9043-36A0-DA3B-D20DE61650AD}"/>
              </a:ext>
            </a:extLst>
          </p:cNvPr>
          <p:cNvSpPr txBox="1"/>
          <p:nvPr/>
        </p:nvSpPr>
        <p:spPr>
          <a:xfrm>
            <a:off x="552450" y="1476375"/>
            <a:ext cx="110871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HEADER</a:t>
            </a:r>
            <a:r>
              <a:rPr lang="en-US" dirty="0"/>
              <a:t>: Logo | Explore| Attractions | Lodging | Dining | Getting Around | Plan Your Trip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EF1A4F-1FFE-255C-58E6-5C85B4C63D91}"/>
              </a:ext>
            </a:extLst>
          </p:cNvPr>
          <p:cNvSpPr txBox="1"/>
          <p:nvPr/>
        </p:nvSpPr>
        <p:spPr>
          <a:xfrm>
            <a:off x="552450" y="1924050"/>
            <a:ext cx="110871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HERO</a:t>
            </a:r>
            <a:r>
              <a:rPr lang="en-US" dirty="0"/>
              <a:t>: Beach Image + ‘Plan Your Trip’ Button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F607E5-F371-1C7D-7B48-1A51B762CBB2}"/>
              </a:ext>
            </a:extLst>
          </p:cNvPr>
          <p:cNvSpPr txBox="1"/>
          <p:nvPr/>
        </p:nvSpPr>
        <p:spPr>
          <a:xfrm>
            <a:off x="552450" y="2648724"/>
            <a:ext cx="1108710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ATTRACTION CATEGORIES</a:t>
            </a:r>
            <a:r>
              <a:rPr lang="en-US" dirty="0"/>
              <a:t>: Beaches | Rainforest | Volcano | Tours | Entertainment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077287-5579-7DD9-80F4-5C704507F6DB}"/>
              </a:ext>
            </a:extLst>
          </p:cNvPr>
          <p:cNvSpPr txBox="1"/>
          <p:nvPr/>
        </p:nvSpPr>
        <p:spPr>
          <a:xfrm>
            <a:off x="552450" y="3650397"/>
            <a:ext cx="110871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LODGING OPTIONS</a:t>
            </a:r>
            <a:r>
              <a:rPr lang="en-US" dirty="0"/>
              <a:t>: Resort | Hotels | Hostel | </a:t>
            </a:r>
            <a:r>
              <a:rPr lang="en-US" dirty="0" err="1"/>
              <a:t>BnBs</a:t>
            </a:r>
            <a:endParaRPr lang="en-US" dirty="0"/>
          </a:p>
          <a:p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9F1AA7-8389-2260-5012-F2AE4CE84C10}"/>
              </a:ext>
            </a:extLst>
          </p:cNvPr>
          <p:cNvSpPr txBox="1"/>
          <p:nvPr/>
        </p:nvSpPr>
        <p:spPr>
          <a:xfrm>
            <a:off x="552450" y="5824419"/>
            <a:ext cx="110871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FOOTER</a:t>
            </a:r>
            <a:r>
              <a:rPr lang="en-US" dirty="0"/>
              <a:t>: Contact | FAQ | Currency | Accessibility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11A520-C0D1-530C-CFE4-25681CEB5893}"/>
              </a:ext>
            </a:extLst>
          </p:cNvPr>
          <p:cNvSpPr txBox="1"/>
          <p:nvPr/>
        </p:nvSpPr>
        <p:spPr>
          <a:xfrm>
            <a:off x="552450" y="5099745"/>
            <a:ext cx="110871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TRANSPORTATION</a:t>
            </a:r>
            <a:r>
              <a:rPr lang="en-US" dirty="0"/>
              <a:t>: Airport | Buses | Taxis | Rentals | Safety Info</a:t>
            </a:r>
          </a:p>
          <a:p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9C1B8-C14F-E371-6DFD-6FA97E038879}"/>
              </a:ext>
            </a:extLst>
          </p:cNvPr>
          <p:cNvSpPr txBox="1"/>
          <p:nvPr/>
        </p:nvSpPr>
        <p:spPr>
          <a:xfrm>
            <a:off x="552450" y="4375071"/>
            <a:ext cx="110871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DINING OPTIONS</a:t>
            </a:r>
            <a:r>
              <a:rPr lang="en-US" dirty="0"/>
              <a:t>: Local | American | Pan-Asian</a:t>
            </a:r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{0DA9A494-EDC9-46E5-AFB5-5EBFE62C19EF}TFb73f27a7-0404-48d9-96f8-0ca8d35477ec68e4afe9_win32-7b62b493978d</Template>
  <TotalTime>831</TotalTime>
  <Words>799</Words>
  <Application>Microsoft Office PowerPoint</Application>
  <PresentationFormat>Widescreen</PresentationFormat>
  <Paragraphs>127</Paragraphs>
  <Slides>17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Aptos</vt:lpstr>
      <vt:lpstr>Arial</vt:lpstr>
      <vt:lpstr>Calibri</vt:lpstr>
      <vt:lpstr>Calibri Light</vt:lpstr>
      <vt:lpstr>Times New Roman</vt:lpstr>
      <vt:lpstr>Wingdings</vt:lpstr>
      <vt:lpstr>Custom</vt:lpstr>
      <vt:lpstr>Package</vt:lpstr>
      <vt:lpstr>UX Design activities</vt:lpstr>
      <vt:lpstr>AGENDA</vt:lpstr>
      <vt:lpstr>Week 1</vt:lpstr>
      <vt:lpstr>Week 2</vt:lpstr>
      <vt:lpstr>Week 3</vt:lpstr>
      <vt:lpstr>Week 4</vt:lpstr>
      <vt:lpstr>Jane doe’s persona profile</vt:lpstr>
      <vt:lpstr>Jane doe persona continued</vt:lpstr>
      <vt:lpstr>Wireframe</vt:lpstr>
      <vt:lpstr>Guerrilla usability testing summary</vt:lpstr>
      <vt:lpstr>Implemented feedback</vt:lpstr>
      <vt:lpstr>Non-implemented feedback</vt:lpstr>
      <vt:lpstr>Interactive prototype</vt:lpstr>
      <vt:lpstr>Objective usability tasks</vt:lpstr>
      <vt:lpstr>sources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Christian Crandell</dc:creator>
  <cp:lastModifiedBy>Christian Crandell</cp:lastModifiedBy>
  <cp:revision>4</cp:revision>
  <dcterms:created xsi:type="dcterms:W3CDTF">2025-12-13T23:18:51Z</dcterms:created>
  <dcterms:modified xsi:type="dcterms:W3CDTF">2025-12-15T03:32:23Z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